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1"/>
  </p:sldMasterIdLst>
  <p:notesMasterIdLst>
    <p:notesMasterId r:id="rId37"/>
  </p:notesMasterIdLst>
  <p:sldIdLst>
    <p:sldId id="256" r:id="rId2"/>
    <p:sldId id="258" r:id="rId3"/>
    <p:sldId id="270" r:id="rId4"/>
    <p:sldId id="262" r:id="rId5"/>
    <p:sldId id="261" r:id="rId6"/>
    <p:sldId id="266" r:id="rId7"/>
    <p:sldId id="259" r:id="rId8"/>
    <p:sldId id="284" r:id="rId9"/>
    <p:sldId id="293" r:id="rId10"/>
    <p:sldId id="290" r:id="rId11"/>
    <p:sldId id="285" r:id="rId12"/>
    <p:sldId id="286" r:id="rId13"/>
    <p:sldId id="299" r:id="rId14"/>
    <p:sldId id="287" r:id="rId15"/>
    <p:sldId id="292" r:id="rId16"/>
    <p:sldId id="294" r:id="rId17"/>
    <p:sldId id="295" r:id="rId18"/>
    <p:sldId id="300" r:id="rId19"/>
    <p:sldId id="296" r:id="rId20"/>
    <p:sldId id="297" r:id="rId21"/>
    <p:sldId id="291" r:id="rId22"/>
    <p:sldId id="298" r:id="rId23"/>
    <p:sldId id="288" r:id="rId24"/>
    <p:sldId id="301" r:id="rId25"/>
    <p:sldId id="289" r:id="rId26"/>
    <p:sldId id="303" r:id="rId27"/>
    <p:sldId id="306" r:id="rId28"/>
    <p:sldId id="305" r:id="rId29"/>
    <p:sldId id="272" r:id="rId30"/>
    <p:sldId id="260" r:id="rId31"/>
    <p:sldId id="269" r:id="rId32"/>
    <p:sldId id="307" r:id="rId33"/>
    <p:sldId id="308" r:id="rId34"/>
    <p:sldId id="302" r:id="rId35"/>
    <p:sldId id="309" r:id="rId36"/>
  </p:sldIdLst>
  <p:sldSz cx="9144000" cy="5143500" type="screen16x9"/>
  <p:notesSz cx="6858000" cy="9144000"/>
  <p:embeddedFontLst>
    <p:embeddedFont>
      <p:font typeface="Karla" panose="020B0604020202020204" charset="0"/>
      <p:regular r:id="rId38"/>
      <p:bold r:id="rId39"/>
      <p:italic r:id="rId40"/>
      <p:boldItalic r:id="rId41"/>
    </p:embeddedFont>
    <p:embeddedFont>
      <p:font typeface="Raleway" panose="020B0604020202020204" charset="0"/>
      <p:regular r:id="rId42"/>
      <p:bold r:id="rId43"/>
      <p:italic r:id="rId44"/>
      <p:boldItalic r:id="rId4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C642"/>
    <a:srgbClr val="1FB793"/>
    <a:srgbClr val="ABE33F"/>
    <a:srgbClr val="006666"/>
    <a:srgbClr val="ADDA56"/>
    <a:srgbClr val="00808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4DD1D3A-8071-45AC-8456-6F9242DE7ECD}">
  <a:tblStyle styleId="{64DD1D3A-8071-45AC-8456-6F9242DE7EC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2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5.fntdata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font" Target="fonts/font3.fntdata"/><Relationship Id="rId45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6.fntdata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1.fntdata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50851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7531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0373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19734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572534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0571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26916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81786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79031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3340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01882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632077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49619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82493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95413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90082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67115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04864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190152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757872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67012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540726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Shape 21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0213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Shape 2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65776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749300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Shape 1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2858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172515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20787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585490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5549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33468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0737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Shape 1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7536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57232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0392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87453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rgbClr val="004C5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 flipH="1">
            <a:off x="6025" y="301575"/>
            <a:ext cx="9150050" cy="4496748"/>
          </a:xfrm>
          <a:custGeom>
            <a:avLst/>
            <a:gdLst/>
            <a:ahLst/>
            <a:cxnLst/>
            <a:rect l="0" t="0" r="0" b="0"/>
            <a:pathLst>
              <a:path w="366002" h="149344" extrusionOk="0">
                <a:moveTo>
                  <a:pt x="0" y="55491"/>
                </a:moveTo>
                <a:lnTo>
                  <a:pt x="0" y="107122"/>
                </a:lnTo>
                <a:lnTo>
                  <a:pt x="96507" y="149344"/>
                </a:lnTo>
                <a:lnTo>
                  <a:pt x="366002" y="116290"/>
                </a:lnTo>
                <a:lnTo>
                  <a:pt x="366002" y="40050"/>
                </a:lnTo>
                <a:lnTo>
                  <a:pt x="274079" y="0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10" name="Shape 10"/>
          <p:cNvSpPr/>
          <p:nvPr/>
        </p:nvSpPr>
        <p:spPr>
          <a:xfrm>
            <a:off x="-5900" y="759982"/>
            <a:ext cx="9144150" cy="3769800"/>
          </a:xfrm>
          <a:custGeom>
            <a:avLst/>
            <a:gdLst/>
            <a:ahLst/>
            <a:cxnLst/>
            <a:rect l="0" t="0" r="0" b="0"/>
            <a:pathLst>
              <a:path w="365766" h="150792" extrusionOk="0">
                <a:moveTo>
                  <a:pt x="365766" y="12416"/>
                </a:moveTo>
                <a:lnTo>
                  <a:pt x="289997" y="0"/>
                </a:lnTo>
                <a:lnTo>
                  <a:pt x="0" y="55421"/>
                </a:lnTo>
                <a:lnTo>
                  <a:pt x="0" y="127486"/>
                </a:lnTo>
                <a:lnTo>
                  <a:pt x="70927" y="150792"/>
                </a:lnTo>
                <a:lnTo>
                  <a:pt x="365766" y="122256"/>
                </a:lnTo>
                <a:close/>
              </a:path>
            </a:pathLst>
          </a:custGeom>
          <a:solidFill>
            <a:srgbClr val="00AE9D">
              <a:alpha val="26540"/>
            </a:srgbClr>
          </a:solidFill>
          <a:ln>
            <a:noFill/>
          </a:ln>
        </p:spPr>
      </p:sp>
      <p:sp>
        <p:nvSpPr>
          <p:cNvPr id="11" name="Shape 11"/>
          <p:cNvSpPr/>
          <p:nvPr/>
        </p:nvSpPr>
        <p:spPr>
          <a:xfrm>
            <a:off x="0" y="1351100"/>
            <a:ext cx="9156075" cy="2889063"/>
          </a:xfrm>
          <a:custGeom>
            <a:avLst/>
            <a:gdLst/>
            <a:ahLst/>
            <a:cxnLst/>
            <a:rect l="0" t="0" r="0" b="0"/>
            <a:pathLst>
              <a:path w="366243" h="106157" extrusionOk="0">
                <a:moveTo>
                  <a:pt x="241" y="0"/>
                </a:moveTo>
                <a:lnTo>
                  <a:pt x="0" y="77929"/>
                </a:lnTo>
                <a:lnTo>
                  <a:pt x="366243" y="106157"/>
                </a:lnTo>
                <a:lnTo>
                  <a:pt x="366243" y="4102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719025" y="1991825"/>
            <a:ext cx="5706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ABE33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 flipH="1">
            <a:off x="6025" y="301575"/>
            <a:ext cx="9150050" cy="4496748"/>
          </a:xfrm>
          <a:custGeom>
            <a:avLst/>
            <a:gdLst/>
            <a:ahLst/>
            <a:cxnLst/>
            <a:rect l="0" t="0" r="0" b="0"/>
            <a:pathLst>
              <a:path w="366002" h="149344" extrusionOk="0">
                <a:moveTo>
                  <a:pt x="0" y="55491"/>
                </a:moveTo>
                <a:lnTo>
                  <a:pt x="0" y="107122"/>
                </a:lnTo>
                <a:lnTo>
                  <a:pt x="96507" y="149344"/>
                </a:lnTo>
                <a:lnTo>
                  <a:pt x="366002" y="116290"/>
                </a:lnTo>
                <a:lnTo>
                  <a:pt x="366002" y="40050"/>
                </a:lnTo>
                <a:lnTo>
                  <a:pt x="274079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15" name="Shape 15"/>
          <p:cNvSpPr/>
          <p:nvPr/>
        </p:nvSpPr>
        <p:spPr>
          <a:xfrm>
            <a:off x="-5900" y="753950"/>
            <a:ext cx="9144150" cy="3769800"/>
          </a:xfrm>
          <a:custGeom>
            <a:avLst/>
            <a:gdLst/>
            <a:ahLst/>
            <a:cxnLst/>
            <a:rect l="0" t="0" r="0" b="0"/>
            <a:pathLst>
              <a:path w="365766" h="150792" extrusionOk="0">
                <a:moveTo>
                  <a:pt x="365766" y="12416"/>
                </a:moveTo>
                <a:lnTo>
                  <a:pt x="289997" y="0"/>
                </a:lnTo>
                <a:lnTo>
                  <a:pt x="0" y="55421"/>
                </a:lnTo>
                <a:lnTo>
                  <a:pt x="0" y="127486"/>
                </a:lnTo>
                <a:lnTo>
                  <a:pt x="70927" y="150792"/>
                </a:lnTo>
                <a:lnTo>
                  <a:pt x="365766" y="122256"/>
                </a:lnTo>
                <a:close/>
              </a:path>
            </a:pathLst>
          </a:custGeom>
          <a:solidFill>
            <a:srgbClr val="00AE9D">
              <a:alpha val="26540"/>
            </a:srgbClr>
          </a:solidFill>
          <a:ln>
            <a:noFill/>
          </a:ln>
        </p:spPr>
      </p:sp>
      <p:sp>
        <p:nvSpPr>
          <p:cNvPr id="16" name="Shape 16"/>
          <p:cNvSpPr/>
          <p:nvPr/>
        </p:nvSpPr>
        <p:spPr>
          <a:xfrm>
            <a:off x="0" y="1351100"/>
            <a:ext cx="9156075" cy="2889063"/>
          </a:xfrm>
          <a:custGeom>
            <a:avLst/>
            <a:gdLst/>
            <a:ahLst/>
            <a:cxnLst/>
            <a:rect l="0" t="0" r="0" b="0"/>
            <a:pathLst>
              <a:path w="366243" h="106157" extrusionOk="0">
                <a:moveTo>
                  <a:pt x="241" y="0"/>
                </a:moveTo>
                <a:lnTo>
                  <a:pt x="0" y="77929"/>
                </a:lnTo>
                <a:lnTo>
                  <a:pt x="366243" y="106157"/>
                </a:lnTo>
                <a:lnTo>
                  <a:pt x="366243" y="4102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815525" y="20405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1815375" y="3068650"/>
            <a:ext cx="55131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1800"/>
              <a:buNone/>
              <a:defRPr sz="18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1800"/>
              <a:buNone/>
              <a:defRPr sz="1800" b="1"/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1800"/>
              <a:buNone/>
              <a:defRPr sz="1800" b="1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/>
        </p:nvSpPr>
        <p:spPr>
          <a:xfrm>
            <a:off x="6025" y="301575"/>
            <a:ext cx="9150050" cy="4496748"/>
          </a:xfrm>
          <a:custGeom>
            <a:avLst/>
            <a:gdLst/>
            <a:ahLst/>
            <a:cxnLst/>
            <a:rect l="0" t="0" r="0" b="0"/>
            <a:pathLst>
              <a:path w="366002" h="149344" extrusionOk="0">
                <a:moveTo>
                  <a:pt x="0" y="55491"/>
                </a:moveTo>
                <a:lnTo>
                  <a:pt x="0" y="107122"/>
                </a:lnTo>
                <a:lnTo>
                  <a:pt x="96507" y="149344"/>
                </a:lnTo>
                <a:lnTo>
                  <a:pt x="366002" y="116290"/>
                </a:lnTo>
                <a:lnTo>
                  <a:pt x="366002" y="40050"/>
                </a:lnTo>
                <a:lnTo>
                  <a:pt x="274079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21" name="Shape 21"/>
          <p:cNvSpPr/>
          <p:nvPr/>
        </p:nvSpPr>
        <p:spPr>
          <a:xfrm>
            <a:off x="0" y="1580113"/>
            <a:ext cx="9144000" cy="3341668"/>
          </a:xfrm>
          <a:custGeom>
            <a:avLst/>
            <a:gdLst/>
            <a:ahLst/>
            <a:cxnLst/>
            <a:rect l="0" t="0" r="0" b="0"/>
            <a:pathLst>
              <a:path w="365760" h="110982" extrusionOk="0">
                <a:moveTo>
                  <a:pt x="0" y="0"/>
                </a:moveTo>
                <a:lnTo>
                  <a:pt x="0" y="54526"/>
                </a:lnTo>
                <a:lnTo>
                  <a:pt x="317748" y="110982"/>
                </a:lnTo>
                <a:lnTo>
                  <a:pt x="365760" y="84202"/>
                </a:lnTo>
                <a:lnTo>
                  <a:pt x="365760" y="26780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22" name="Shape 22"/>
          <p:cNvSpPr/>
          <p:nvPr/>
        </p:nvSpPr>
        <p:spPr>
          <a:xfrm>
            <a:off x="-5900" y="410541"/>
            <a:ext cx="9144152" cy="4453148"/>
          </a:xfrm>
          <a:custGeom>
            <a:avLst/>
            <a:gdLst/>
            <a:ahLst/>
            <a:cxnLst/>
            <a:rect l="0" t="0" r="0" b="0"/>
            <a:pathLst>
              <a:path w="365036" h="147896" extrusionOk="0">
                <a:moveTo>
                  <a:pt x="365036" y="21714"/>
                </a:moveTo>
                <a:lnTo>
                  <a:pt x="87097" y="0"/>
                </a:lnTo>
                <a:lnTo>
                  <a:pt x="0" y="57421"/>
                </a:lnTo>
                <a:lnTo>
                  <a:pt x="0" y="117255"/>
                </a:lnTo>
                <a:lnTo>
                  <a:pt x="241266" y="147896"/>
                </a:lnTo>
                <a:lnTo>
                  <a:pt x="365036" y="112913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1833775" y="2314200"/>
            <a:ext cx="547650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2400"/>
              <a:buChar char="◆"/>
              <a:defRPr b="1" i="1">
                <a:solidFill>
                  <a:srgbClr val="FFFFFF"/>
                </a:solidFill>
              </a:defRPr>
            </a:lvl1pPr>
            <a:lvl2pPr marL="914400" lvl="1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◆"/>
              <a:defRPr b="1" i="1">
                <a:solidFill>
                  <a:srgbClr val="FFFFFF"/>
                </a:solidFill>
              </a:defRPr>
            </a:lvl2pPr>
            <a:lvl3pPr marL="1371600" lvl="2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◇"/>
              <a:defRPr b="1" i="1">
                <a:solidFill>
                  <a:srgbClr val="FFFFFF"/>
                </a:solidFill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  <a:defRPr b="1" i="1">
                <a:solidFill>
                  <a:srgbClr val="FFFFFF"/>
                </a:solidFill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○"/>
              <a:defRPr b="1" i="1">
                <a:solidFill>
                  <a:srgbClr val="FFFFFF"/>
                </a:solidFill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■"/>
              <a:defRPr b="1" i="1">
                <a:solidFill>
                  <a:srgbClr val="FFFFFF"/>
                </a:solidFill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●"/>
              <a:defRPr b="1" i="1">
                <a:solidFill>
                  <a:srgbClr val="FFFFFF"/>
                </a:solidFill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○"/>
              <a:defRPr b="1" i="1">
                <a:solidFill>
                  <a:srgbClr val="FFFFFF"/>
                </a:solidFill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Char char="■"/>
              <a:defRPr b="1" i="1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24" name="Shape 24"/>
          <p:cNvSpPr txBox="1"/>
          <p:nvPr/>
        </p:nvSpPr>
        <p:spPr>
          <a:xfrm>
            <a:off x="3593400" y="108616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rPr>
              <a:t>“</a:t>
            </a:r>
            <a:endParaRPr sz="6000" b="1">
              <a:solidFill>
                <a:srgbClr val="FFFFFF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sp>
        <p:nvSpPr>
          <p:cNvPr id="25" name="Shape 25"/>
          <p:cNvSpPr/>
          <p:nvPr/>
        </p:nvSpPr>
        <p:spPr>
          <a:xfrm>
            <a:off x="4179900" y="1041875"/>
            <a:ext cx="784200" cy="784200"/>
          </a:xfrm>
          <a:prstGeom prst="diamond">
            <a:avLst/>
          </a:prstGeom>
          <a:noFill/>
          <a:ln w="28575" cap="flat" cmpd="sng">
            <a:solidFill>
              <a:srgbClr val="FFFFFF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Shape 27"/>
          <p:cNvGrpSpPr/>
          <p:nvPr/>
        </p:nvGrpSpPr>
        <p:grpSpPr>
          <a:xfrm>
            <a:off x="-6025" y="0"/>
            <a:ext cx="9168125" cy="5163100"/>
            <a:chOff x="-6025" y="0"/>
            <a:chExt cx="9168125" cy="5163100"/>
          </a:xfrm>
        </p:grpSpPr>
        <p:sp>
          <p:nvSpPr>
            <p:cNvPr id="28" name="Shape 28"/>
            <p:cNvSpPr/>
            <p:nvPr/>
          </p:nvSpPr>
          <p:spPr>
            <a:xfrm>
              <a:off x="0" y="0"/>
              <a:ext cx="8552900" cy="1333000"/>
            </a:xfrm>
            <a:custGeom>
              <a:avLst/>
              <a:gdLst/>
              <a:ahLst/>
              <a:cxnLst/>
              <a:rect l="0" t="0" r="0" b="0"/>
              <a:pathLst>
                <a:path w="342116" h="53320" extrusionOk="0">
                  <a:moveTo>
                    <a:pt x="0" y="0"/>
                  </a:moveTo>
                  <a:lnTo>
                    <a:pt x="0" y="53320"/>
                  </a:lnTo>
                  <a:lnTo>
                    <a:pt x="342116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29" name="Shape 29"/>
            <p:cNvSpPr/>
            <p:nvPr/>
          </p:nvSpPr>
          <p:spPr>
            <a:xfrm>
              <a:off x="2563450" y="0"/>
              <a:ext cx="6580550" cy="1272675"/>
            </a:xfrm>
            <a:custGeom>
              <a:avLst/>
              <a:gdLst/>
              <a:ahLst/>
              <a:cxnLst/>
              <a:rect l="0" t="0" r="0" b="0"/>
              <a:pathLst>
                <a:path w="263222" h="50907" extrusionOk="0">
                  <a:moveTo>
                    <a:pt x="0" y="0"/>
                  </a:moveTo>
                  <a:lnTo>
                    <a:pt x="217381" y="50907"/>
                  </a:lnTo>
                  <a:lnTo>
                    <a:pt x="263222" y="10133"/>
                  </a:lnTo>
                  <a:lnTo>
                    <a:pt x="263222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30" name="Shape 30"/>
            <p:cNvSpPr/>
            <p:nvPr/>
          </p:nvSpPr>
          <p:spPr>
            <a:xfrm>
              <a:off x="-6025" y="2"/>
              <a:ext cx="7298300" cy="1471709"/>
            </a:xfrm>
            <a:custGeom>
              <a:avLst/>
              <a:gdLst/>
              <a:ahLst/>
              <a:cxnLst/>
              <a:rect l="0" t="0" r="0" b="0"/>
              <a:pathLst>
                <a:path w="291932" h="58628" extrusionOk="0">
                  <a:moveTo>
                    <a:pt x="0" y="18578"/>
                  </a:moveTo>
                  <a:lnTo>
                    <a:pt x="241" y="34019"/>
                  </a:lnTo>
                  <a:lnTo>
                    <a:pt x="221482" y="58628"/>
                  </a:lnTo>
                  <a:lnTo>
                    <a:pt x="291932" y="0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  <p:sp>
          <p:nvSpPr>
            <p:cNvPr id="31" name="Shape 31"/>
            <p:cNvSpPr/>
            <p:nvPr/>
          </p:nvSpPr>
          <p:spPr>
            <a:xfrm>
              <a:off x="3596100" y="4667000"/>
              <a:ext cx="5090700" cy="476500"/>
            </a:xfrm>
            <a:custGeom>
              <a:avLst/>
              <a:gdLst/>
              <a:ahLst/>
              <a:cxnLst/>
              <a:rect l="0" t="0" r="0" b="0"/>
              <a:pathLst>
                <a:path w="203628" h="19060" extrusionOk="0">
                  <a:moveTo>
                    <a:pt x="0" y="19060"/>
                  </a:moveTo>
                  <a:lnTo>
                    <a:pt x="203628" y="19060"/>
                  </a:lnTo>
                  <a:lnTo>
                    <a:pt x="157305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32" name="Shape 32"/>
            <p:cNvSpPr/>
            <p:nvPr/>
          </p:nvSpPr>
          <p:spPr>
            <a:xfrm>
              <a:off x="5525000" y="4692625"/>
              <a:ext cx="3637100" cy="470475"/>
            </a:xfrm>
            <a:custGeom>
              <a:avLst/>
              <a:gdLst/>
              <a:ahLst/>
              <a:cxnLst/>
              <a:rect l="0" t="0" r="0" b="0"/>
              <a:pathLst>
                <a:path w="145484" h="18819" extrusionOk="0">
                  <a:moveTo>
                    <a:pt x="145484" y="0"/>
                  </a:moveTo>
                  <a:lnTo>
                    <a:pt x="145484" y="18819"/>
                  </a:lnTo>
                  <a:lnTo>
                    <a:pt x="0" y="18819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33" name="Shape 33"/>
            <p:cNvSpPr/>
            <p:nvPr/>
          </p:nvSpPr>
          <p:spPr>
            <a:xfrm>
              <a:off x="7521475" y="4023125"/>
              <a:ext cx="1634600" cy="1139975"/>
            </a:xfrm>
            <a:custGeom>
              <a:avLst/>
              <a:gdLst/>
              <a:ahLst/>
              <a:cxnLst/>
              <a:rect l="0" t="0" r="0" b="0"/>
              <a:pathLst>
                <a:path w="65384" h="45599" extrusionOk="0">
                  <a:moveTo>
                    <a:pt x="65384" y="27022"/>
                  </a:moveTo>
                  <a:lnTo>
                    <a:pt x="65384" y="0"/>
                  </a:lnTo>
                  <a:lnTo>
                    <a:pt x="0" y="45599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</p:grpSp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86650" y="1598408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◆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◆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◇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hape 60"/>
          <p:cNvGrpSpPr/>
          <p:nvPr/>
        </p:nvGrpSpPr>
        <p:grpSpPr>
          <a:xfrm>
            <a:off x="-6025" y="0"/>
            <a:ext cx="9168125" cy="5163100"/>
            <a:chOff x="-6025" y="0"/>
            <a:chExt cx="9168125" cy="5163100"/>
          </a:xfrm>
        </p:grpSpPr>
        <p:sp>
          <p:nvSpPr>
            <p:cNvPr id="61" name="Shape 61"/>
            <p:cNvSpPr/>
            <p:nvPr/>
          </p:nvSpPr>
          <p:spPr>
            <a:xfrm>
              <a:off x="0" y="0"/>
              <a:ext cx="8552900" cy="1333000"/>
            </a:xfrm>
            <a:custGeom>
              <a:avLst/>
              <a:gdLst/>
              <a:ahLst/>
              <a:cxnLst/>
              <a:rect l="0" t="0" r="0" b="0"/>
              <a:pathLst>
                <a:path w="342116" h="53320" extrusionOk="0">
                  <a:moveTo>
                    <a:pt x="0" y="0"/>
                  </a:moveTo>
                  <a:lnTo>
                    <a:pt x="0" y="53320"/>
                  </a:lnTo>
                  <a:lnTo>
                    <a:pt x="342116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62" name="Shape 62"/>
            <p:cNvSpPr/>
            <p:nvPr/>
          </p:nvSpPr>
          <p:spPr>
            <a:xfrm>
              <a:off x="2563450" y="0"/>
              <a:ext cx="6580550" cy="1272675"/>
            </a:xfrm>
            <a:custGeom>
              <a:avLst/>
              <a:gdLst/>
              <a:ahLst/>
              <a:cxnLst/>
              <a:rect l="0" t="0" r="0" b="0"/>
              <a:pathLst>
                <a:path w="263222" h="50907" extrusionOk="0">
                  <a:moveTo>
                    <a:pt x="0" y="0"/>
                  </a:moveTo>
                  <a:lnTo>
                    <a:pt x="217381" y="50907"/>
                  </a:lnTo>
                  <a:lnTo>
                    <a:pt x="263222" y="10133"/>
                  </a:lnTo>
                  <a:lnTo>
                    <a:pt x="263222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63" name="Shape 63"/>
            <p:cNvSpPr/>
            <p:nvPr/>
          </p:nvSpPr>
          <p:spPr>
            <a:xfrm>
              <a:off x="-6025" y="2"/>
              <a:ext cx="7298300" cy="1471709"/>
            </a:xfrm>
            <a:custGeom>
              <a:avLst/>
              <a:gdLst/>
              <a:ahLst/>
              <a:cxnLst/>
              <a:rect l="0" t="0" r="0" b="0"/>
              <a:pathLst>
                <a:path w="291932" h="58628" extrusionOk="0">
                  <a:moveTo>
                    <a:pt x="0" y="18578"/>
                  </a:moveTo>
                  <a:lnTo>
                    <a:pt x="241" y="34019"/>
                  </a:lnTo>
                  <a:lnTo>
                    <a:pt x="221482" y="58628"/>
                  </a:lnTo>
                  <a:lnTo>
                    <a:pt x="291932" y="0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  <p:sp>
          <p:nvSpPr>
            <p:cNvPr id="64" name="Shape 64"/>
            <p:cNvSpPr/>
            <p:nvPr/>
          </p:nvSpPr>
          <p:spPr>
            <a:xfrm>
              <a:off x="3596100" y="4667000"/>
              <a:ext cx="5090700" cy="476500"/>
            </a:xfrm>
            <a:custGeom>
              <a:avLst/>
              <a:gdLst/>
              <a:ahLst/>
              <a:cxnLst/>
              <a:rect l="0" t="0" r="0" b="0"/>
              <a:pathLst>
                <a:path w="203628" h="19060" extrusionOk="0">
                  <a:moveTo>
                    <a:pt x="0" y="19060"/>
                  </a:moveTo>
                  <a:lnTo>
                    <a:pt x="203628" y="19060"/>
                  </a:lnTo>
                  <a:lnTo>
                    <a:pt x="157305" y="0"/>
                  </a:lnTo>
                  <a:close/>
                </a:path>
              </a:pathLst>
            </a:custGeom>
            <a:solidFill>
              <a:srgbClr val="004C52"/>
            </a:solidFill>
            <a:ln>
              <a:noFill/>
            </a:ln>
          </p:spPr>
        </p:sp>
        <p:sp>
          <p:nvSpPr>
            <p:cNvPr id="65" name="Shape 65"/>
            <p:cNvSpPr/>
            <p:nvPr/>
          </p:nvSpPr>
          <p:spPr>
            <a:xfrm>
              <a:off x="5525000" y="4692625"/>
              <a:ext cx="3637100" cy="470475"/>
            </a:xfrm>
            <a:custGeom>
              <a:avLst/>
              <a:gdLst/>
              <a:ahLst/>
              <a:cxnLst/>
              <a:rect l="0" t="0" r="0" b="0"/>
              <a:pathLst>
                <a:path w="145484" h="18819" extrusionOk="0">
                  <a:moveTo>
                    <a:pt x="145484" y="0"/>
                  </a:moveTo>
                  <a:lnTo>
                    <a:pt x="145484" y="18819"/>
                  </a:lnTo>
                  <a:lnTo>
                    <a:pt x="0" y="18819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</p:sp>
        <p:sp>
          <p:nvSpPr>
            <p:cNvPr id="66" name="Shape 66"/>
            <p:cNvSpPr/>
            <p:nvPr/>
          </p:nvSpPr>
          <p:spPr>
            <a:xfrm>
              <a:off x="7521475" y="4023125"/>
              <a:ext cx="1634600" cy="1139975"/>
            </a:xfrm>
            <a:custGeom>
              <a:avLst/>
              <a:gdLst/>
              <a:ahLst/>
              <a:cxnLst/>
              <a:rect l="0" t="0" r="0" b="0"/>
              <a:pathLst>
                <a:path w="65384" h="45599" extrusionOk="0">
                  <a:moveTo>
                    <a:pt x="65384" y="27022"/>
                  </a:moveTo>
                  <a:lnTo>
                    <a:pt x="65384" y="0"/>
                  </a:lnTo>
                  <a:lnTo>
                    <a:pt x="0" y="45599"/>
                  </a:lnTo>
                  <a:close/>
                </a:path>
              </a:pathLst>
            </a:custGeom>
            <a:solidFill>
              <a:srgbClr val="ABE33F">
                <a:alpha val="81150"/>
              </a:srgbClr>
            </a:solidFill>
            <a:ln>
              <a:noFill/>
            </a:ln>
          </p:spPr>
        </p:sp>
      </p:grpSp>
      <p:sp>
        <p:nvSpPr>
          <p:cNvPr id="67" name="Shape 67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/>
        </p:nvSpPr>
        <p:spPr>
          <a:xfrm>
            <a:off x="-2355" y="0"/>
            <a:ext cx="5209571" cy="983354"/>
          </a:xfrm>
          <a:custGeom>
            <a:avLst/>
            <a:gdLst/>
            <a:ahLst/>
            <a:cxnLst/>
            <a:rect l="0" t="0" r="0" b="0"/>
            <a:pathLst>
              <a:path w="342116" h="53320" extrusionOk="0">
                <a:moveTo>
                  <a:pt x="0" y="0"/>
                </a:moveTo>
                <a:lnTo>
                  <a:pt x="0" y="53320"/>
                </a:lnTo>
                <a:lnTo>
                  <a:pt x="342116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78" name="Shape 78"/>
          <p:cNvSpPr/>
          <p:nvPr/>
        </p:nvSpPr>
        <p:spPr>
          <a:xfrm>
            <a:off x="-6025" y="2"/>
            <a:ext cx="4445394" cy="1085644"/>
          </a:xfrm>
          <a:custGeom>
            <a:avLst/>
            <a:gdLst/>
            <a:ahLst/>
            <a:cxnLst/>
            <a:rect l="0" t="0" r="0" b="0"/>
            <a:pathLst>
              <a:path w="291932" h="58628" extrusionOk="0">
                <a:moveTo>
                  <a:pt x="0" y="18578"/>
                </a:moveTo>
                <a:lnTo>
                  <a:pt x="241" y="34019"/>
                </a:lnTo>
                <a:lnTo>
                  <a:pt x="221482" y="58628"/>
                </a:lnTo>
                <a:lnTo>
                  <a:pt x="291932" y="0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79" name="Shape 79"/>
          <p:cNvSpPr/>
          <p:nvPr/>
        </p:nvSpPr>
        <p:spPr>
          <a:xfrm>
            <a:off x="6375475" y="4745747"/>
            <a:ext cx="2548913" cy="400879"/>
          </a:xfrm>
          <a:custGeom>
            <a:avLst/>
            <a:gdLst/>
            <a:ahLst/>
            <a:cxnLst/>
            <a:rect l="0" t="0" r="0" b="0"/>
            <a:pathLst>
              <a:path w="203628" h="19060" extrusionOk="0">
                <a:moveTo>
                  <a:pt x="0" y="19060"/>
                </a:moveTo>
                <a:lnTo>
                  <a:pt x="203628" y="19060"/>
                </a:lnTo>
                <a:lnTo>
                  <a:pt x="157305" y="0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</p:sp>
      <p:sp>
        <p:nvSpPr>
          <p:cNvPr id="80" name="Shape 80"/>
          <p:cNvSpPr/>
          <p:nvPr/>
        </p:nvSpPr>
        <p:spPr>
          <a:xfrm>
            <a:off x="7341180" y="4767304"/>
            <a:ext cx="1821096" cy="395811"/>
          </a:xfrm>
          <a:custGeom>
            <a:avLst/>
            <a:gdLst/>
            <a:ahLst/>
            <a:cxnLst/>
            <a:rect l="0" t="0" r="0" b="0"/>
            <a:pathLst>
              <a:path w="145484" h="18819" extrusionOk="0">
                <a:moveTo>
                  <a:pt x="145484" y="0"/>
                </a:moveTo>
                <a:lnTo>
                  <a:pt x="145484" y="18819"/>
                </a:lnTo>
                <a:lnTo>
                  <a:pt x="0" y="18819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  <p:sp>
        <p:nvSpPr>
          <p:cNvPr id="81" name="Shape 81"/>
          <p:cNvSpPr/>
          <p:nvPr/>
        </p:nvSpPr>
        <p:spPr>
          <a:xfrm>
            <a:off x="8340717" y="4204075"/>
            <a:ext cx="818444" cy="959061"/>
          </a:xfrm>
          <a:custGeom>
            <a:avLst/>
            <a:gdLst/>
            <a:ahLst/>
            <a:cxnLst/>
            <a:rect l="0" t="0" r="0" b="0"/>
            <a:pathLst>
              <a:path w="65384" h="45599" extrusionOk="0">
                <a:moveTo>
                  <a:pt x="65384" y="27022"/>
                </a:moveTo>
                <a:lnTo>
                  <a:pt x="65384" y="0"/>
                </a:lnTo>
                <a:lnTo>
                  <a:pt x="0" y="45599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82" name="Shape 82"/>
          <p:cNvSpPr/>
          <p:nvPr/>
        </p:nvSpPr>
        <p:spPr>
          <a:xfrm>
            <a:off x="1559025" y="-6025"/>
            <a:ext cx="4116775" cy="944875"/>
          </a:xfrm>
          <a:custGeom>
            <a:avLst/>
            <a:gdLst/>
            <a:ahLst/>
            <a:cxnLst/>
            <a:rect l="0" t="0" r="0" b="0"/>
            <a:pathLst>
              <a:path w="164671" h="37795" extrusionOk="0">
                <a:moveTo>
                  <a:pt x="0" y="241"/>
                </a:moveTo>
                <a:lnTo>
                  <a:pt x="132407" y="37795"/>
                </a:lnTo>
                <a:lnTo>
                  <a:pt x="164671" y="0"/>
                </a:lnTo>
                <a:lnTo>
                  <a:pt x="160329" y="241"/>
                </a:lnTo>
                <a:close/>
              </a:path>
            </a:pathLst>
          </a:custGeom>
          <a:solidFill>
            <a:srgbClr val="00AE9D">
              <a:alpha val="83460"/>
            </a:srgbClr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886650" y="1598408"/>
            <a:ext cx="7370700" cy="33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◆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◆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ABE33F"/>
              </a:buClr>
              <a:buSzPts val="2400"/>
              <a:buFont typeface="Karla"/>
              <a:buChar char="◇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●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○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■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●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○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004C52"/>
              </a:buClr>
              <a:buSzPts val="2400"/>
              <a:buFont typeface="Karla"/>
              <a:buChar char="■"/>
              <a:defRPr sz="2400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Raleway"/>
              <a:buNone/>
              <a:defRPr sz="2400" b="1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4" r:id="rId5"/>
    <p:sldLayoutId id="2147483656" r:id="rId6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cscholarship.org/motivation-letter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ic.daad.de/imperia/md/content/islamabad/letter_of_motivation.pdf" TargetMode="External"/><Relationship Id="rId5" Type="http://schemas.openxmlformats.org/officeDocument/2006/relationships/hyperlink" Target="https://www.mastersavenue.com/articles-guides/how-to-get-in/motivational-letter" TargetMode="External"/><Relationship Id="rId4" Type="http://schemas.openxmlformats.org/officeDocument/2006/relationships/hyperlink" Target="https://novoresume.com/career-blog/how-to-write-a-motivation-letter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rogrammes/erasmus-plus/resources/documents/applicants/learning-agreement_en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programmes/erasmus-plus/resources/online-linguistic-support_en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ts.su.ac.rs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www.vts.su.ac.rs/mobility-news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ts.su.ac.rs/mobility-contac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hyperlink" Target="mailto:slivia@vts.su.ac.rs" TargetMode="External"/><Relationship Id="rId4" Type="http://schemas.openxmlformats.org/officeDocument/2006/relationships/hyperlink" Target="mailto:mobility@vts.su.ac.rs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uropass.cedefop.europa.eu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400692" y="2279501"/>
            <a:ext cx="8393986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altLang="lt-LT"/>
              <a:t>How to apply for an Erasmus+ Mobility: </a:t>
            </a:r>
            <a:br>
              <a:rPr lang="en-US" altLang="lt-LT"/>
            </a:br>
            <a:r>
              <a:rPr lang="en-US" altLang="lt-LT"/>
              <a:t>a step by step guide</a:t>
            </a:r>
            <a:r>
              <a:rPr lang="es-ES" altLang="en-US"/>
              <a:t/>
            </a:r>
            <a:br>
              <a:rPr lang="es-ES" altLang="en-US"/>
            </a:b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BE33F"/>
                </a:solidFill>
              </a:rPr>
              <a:t>2.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 altLang="en-US"/>
              <a:t>Motivation letter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582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8080"/>
                </a:solidFill>
              </a:rPr>
              <a:t>Motivation letter tips – 1: </a:t>
            </a:r>
            <a:endParaRPr dirty="0"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not be longer than one A4 page</a:t>
            </a:r>
          </a:p>
          <a:p>
            <a:pPr lvl="0"/>
            <a:r>
              <a:rPr lang="en-US" dirty="0"/>
              <a:t>precise, understandable and logical language</a:t>
            </a:r>
          </a:p>
          <a:p>
            <a:pPr lvl="0"/>
            <a:r>
              <a:rPr lang="en-US" dirty="0"/>
              <a:t>spellcheck!!!</a:t>
            </a:r>
          </a:p>
          <a:p>
            <a:pPr lvl="0"/>
            <a:r>
              <a:rPr lang="en-US" dirty="0"/>
              <a:t>include: who you are, what you can do and what you want to achieve </a:t>
            </a:r>
          </a:p>
          <a:p>
            <a:pPr lvl="0"/>
            <a:r>
              <a:rPr lang="en-US" dirty="0"/>
              <a:t>why you are applying for this mobility </a:t>
            </a:r>
            <a:r>
              <a:rPr lang="en-US" dirty="0" err="1"/>
              <a:t>programme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09103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>
                <a:solidFill>
                  <a:srgbClr val="008080"/>
                </a:solidFill>
              </a:rPr>
              <a:t>Motivation letter tips – 2: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what benefits you will have from this </a:t>
            </a:r>
            <a:r>
              <a:rPr lang="en-US" dirty="0" err="1"/>
              <a:t>programme</a:t>
            </a:r>
            <a:endParaRPr lang="en-US" dirty="0"/>
          </a:p>
          <a:p>
            <a:pPr lvl="0"/>
            <a:r>
              <a:rPr lang="en-US" dirty="0"/>
              <a:t>what you can learn at that particular university you are applying to</a:t>
            </a:r>
          </a:p>
          <a:p>
            <a:pPr marL="76200" lvl="0" indent="0">
              <a:buNone/>
            </a:pPr>
            <a:r>
              <a:rPr lang="en-US" b="1" dirty="0"/>
              <a:t>Overall goal: </a:t>
            </a:r>
          </a:p>
          <a:p>
            <a:r>
              <a:rPr lang="en-US" dirty="0"/>
              <a:t>present yourself as a rational, optimistic and motivated person who is ready to learn and improve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1975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124"/>
          <p:cNvSpPr txBox="1">
            <a:spLocks noGrp="1"/>
          </p:cNvSpPr>
          <p:nvPr>
            <p:ph type="title"/>
          </p:nvPr>
        </p:nvSpPr>
        <p:spPr>
          <a:xfrm>
            <a:off x="4870086" y="136676"/>
            <a:ext cx="3992137" cy="5993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dirty="0">
                <a:solidFill>
                  <a:srgbClr val="008080"/>
                </a:solidFill>
              </a:rPr>
              <a:t>Motivation letter sample:</a:t>
            </a:r>
            <a:endParaRPr dirty="0">
              <a:solidFill>
                <a:srgbClr val="00808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2AC61F7-1426-4C45-9577-C875FD549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4755311" cy="5198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157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8080"/>
                </a:solidFill>
              </a:rPr>
              <a:t>Useful links for motivation letter: 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sr-Latn-RS" sz="1800">
                <a:hlinkClick r:id="rId3"/>
              </a:rPr>
              <a:t>https://www.cscscholarship.org/motivation-letter.html</a:t>
            </a:r>
            <a:r>
              <a:rPr lang="en-US" sz="1800"/>
              <a:t> </a:t>
            </a:r>
          </a:p>
          <a:p>
            <a:pPr lvl="0"/>
            <a:r>
              <a:rPr lang="en-US" sz="1800">
                <a:hlinkClick r:id="rId4"/>
              </a:rPr>
              <a:t>https://novoresume.com/career-blog/how-to-write-a-motivation-letter</a:t>
            </a:r>
            <a:r>
              <a:rPr lang="en-US" sz="1800"/>
              <a:t> </a:t>
            </a:r>
          </a:p>
          <a:p>
            <a:pPr lvl="0"/>
            <a:r>
              <a:rPr lang="en-US" sz="1800">
                <a:hlinkClick r:id="rId5"/>
              </a:rPr>
              <a:t>https://www.mastersavenue.com/articles-guides/how-to-get-in/motivational-letter</a:t>
            </a:r>
            <a:endParaRPr lang="en-US" sz="1800"/>
          </a:p>
          <a:p>
            <a:pPr lvl="0"/>
            <a:r>
              <a:rPr lang="en-US" sz="1800">
                <a:hlinkClick r:id="rId6"/>
              </a:rPr>
              <a:t>http://ic.daad.de/imperia/md/content/islamabad/letter_of_motivation.pdf</a:t>
            </a:r>
            <a:r>
              <a:rPr lang="en-US"/>
              <a:t>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475522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BE33F"/>
                </a:solidFill>
              </a:rPr>
              <a:t>3.</a:t>
            </a:r>
            <a:endParaRPr dirty="0">
              <a:solidFill>
                <a:srgbClr val="ABE33F"/>
              </a:solidFill>
            </a:endParaRPr>
          </a:p>
          <a:p>
            <a:pPr lvl="0"/>
            <a:r>
              <a:rPr lang="en-US" altLang="en-US" dirty="0"/>
              <a:t>Letter of recommendation</a:t>
            </a:r>
            <a:endParaRPr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8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>
                <a:solidFill>
                  <a:srgbClr val="008080"/>
                </a:solidFill>
              </a:rPr>
              <a:t>Letter of recommendation tips – 1: 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/>
              <a:t>presents a complete picture of you and your qualifications</a:t>
            </a:r>
          </a:p>
          <a:p>
            <a:pPr lvl="0"/>
            <a:r>
              <a:rPr lang="en-US"/>
              <a:t>written by one of your professors</a:t>
            </a:r>
          </a:p>
          <a:p>
            <a:pPr lvl="0"/>
            <a:r>
              <a:rPr lang="en-US"/>
              <a:t>detailing your academic qualities, leadership abilities and commitment to the community</a:t>
            </a:r>
          </a:p>
          <a:p>
            <a:pPr lvl="0"/>
            <a:r>
              <a:rPr lang="en-US" altLang="en-US"/>
              <a:t>aim is to provide information about your knowledge, capabilities, activities, working habits, personal characteristics.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614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>
                <a:solidFill>
                  <a:srgbClr val="008080"/>
                </a:solidFill>
              </a:rPr>
              <a:t>Letter of recommendation tips – 2: 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482886" y="1081139"/>
            <a:ext cx="845563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buNone/>
            </a:pPr>
            <a:r>
              <a:rPr lang="en-US" dirty="0"/>
              <a:t>If you yourself are writing a letter of recommendation: </a:t>
            </a:r>
          </a:p>
          <a:p>
            <a:pPr lvl="0"/>
            <a:r>
              <a:rPr lang="en-US" dirty="0"/>
              <a:t>be precise: name, title and position of the person recommending you. </a:t>
            </a:r>
          </a:p>
          <a:p>
            <a:pPr lvl="0"/>
            <a:r>
              <a:rPr lang="en-US" dirty="0"/>
              <a:t>put in their contact information</a:t>
            </a:r>
          </a:p>
          <a:p>
            <a:pPr lvl="0"/>
            <a:r>
              <a:rPr lang="en-US" dirty="0"/>
              <a:t>mention how long this person knows you, what kind of cooperation you have had (student-professor, working on joint research…)</a:t>
            </a:r>
          </a:p>
          <a:p>
            <a:r>
              <a:rPr lang="en-US" b="1" dirty="0"/>
              <a:t>Important</a:t>
            </a:r>
            <a:r>
              <a:rPr lang="en-US" dirty="0"/>
              <a:t>: </a:t>
            </a:r>
            <a:r>
              <a:rPr lang="en-US" altLang="en-US" dirty="0"/>
              <a:t>show the letter to the person in whose name you wrote it and who will sign it.</a:t>
            </a:r>
          </a:p>
          <a:p>
            <a:pPr lv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2161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BE33F"/>
                </a:solidFill>
              </a:rPr>
              <a:t>4.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 altLang="en-US"/>
              <a:t>Transcript of records (grades)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1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8080"/>
                </a:solidFill>
              </a:rPr>
              <a:t>Why do you need a transcript of records? 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gives you – and your College – accurate and updated assessments of your progress</a:t>
            </a:r>
          </a:p>
          <a:p>
            <a:pPr marL="76200" lvl="0" indent="0">
              <a:buNone/>
            </a:pPr>
            <a:r>
              <a:rPr lang="en-US" dirty="0"/>
              <a:t>Includes:</a:t>
            </a:r>
          </a:p>
          <a:p>
            <a:pPr lvl="0"/>
            <a:r>
              <a:rPr lang="en-US" dirty="0"/>
              <a:t>number of ECTS credits achieved and grades awarded</a:t>
            </a:r>
          </a:p>
          <a:p>
            <a:pPr lvl="0"/>
            <a:r>
              <a:rPr lang="en-US" dirty="0"/>
              <a:t>provides evidence of success and recognitions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3867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ctrTitle" idx="4294967295"/>
          </p:nvPr>
        </p:nvSpPr>
        <p:spPr>
          <a:xfrm>
            <a:off x="3469514" y="911898"/>
            <a:ext cx="53517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>
                <a:solidFill>
                  <a:srgbClr val="ABE33F"/>
                </a:solidFill>
              </a:rPr>
              <a:t>Welcome!</a:t>
            </a:r>
            <a:endParaRPr sz="6000">
              <a:solidFill>
                <a:srgbClr val="ABE33F"/>
              </a:solidFill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ubTitle" idx="4294967295"/>
          </p:nvPr>
        </p:nvSpPr>
        <p:spPr>
          <a:xfrm>
            <a:off x="865700" y="2478173"/>
            <a:ext cx="7474250" cy="219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sz="3600" b="1" dirty="0"/>
              <a:t>This is a step-by-step guide for students to ensure </a:t>
            </a:r>
            <a:r>
              <a:rPr lang="hu-HU" sz="3600" b="1" dirty="0"/>
              <a:t>that you apply for</a:t>
            </a:r>
            <a:r>
              <a:rPr lang="en-US" sz="3600" b="1" dirty="0"/>
              <a:t> an</a:t>
            </a:r>
            <a:r>
              <a:rPr lang="hu-HU" sz="3600" b="1" dirty="0"/>
              <a:t> Erasmus</a:t>
            </a:r>
            <a:r>
              <a:rPr lang="en-US" sz="3600" b="1" dirty="0"/>
              <a:t>+ mobility </a:t>
            </a:r>
            <a:r>
              <a:rPr lang="hu-HU" sz="3600" b="1" dirty="0"/>
              <a:t>successfully </a:t>
            </a:r>
            <a:r>
              <a:rPr lang="en-US" sz="3600" b="1" dirty="0"/>
              <a:t>.</a:t>
            </a:r>
            <a:endParaRPr sz="1800" b="1" dirty="0"/>
          </a:p>
        </p:txBody>
      </p:sp>
      <p:grpSp>
        <p:nvGrpSpPr>
          <p:cNvPr id="102" name="Shape 102"/>
          <p:cNvGrpSpPr/>
          <p:nvPr/>
        </p:nvGrpSpPr>
        <p:grpSpPr>
          <a:xfrm>
            <a:off x="628983" y="637802"/>
            <a:ext cx="1512762" cy="1433896"/>
            <a:chOff x="5300400" y="3670175"/>
            <a:chExt cx="421300" cy="399325"/>
          </a:xfrm>
        </p:grpSpPr>
        <p:sp>
          <p:nvSpPr>
            <p:cNvPr id="103" name="Shape 103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0" t="0" r="0" b="0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Shape 104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0" t="0" r="0" b="0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0" t="0" r="0" b="0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0" t="0" r="0" b="0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0" t="0" r="0" b="0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">
                <a:solidFill>
                  <a:srgbClr val="008080"/>
                </a:solidFill>
              </a:rPr>
              <a:t>Who issues a transcript of records? 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/>
              <a:t>official document </a:t>
            </a:r>
          </a:p>
          <a:p>
            <a:pPr lvl="0"/>
            <a:r>
              <a:rPr lang="en-US"/>
              <a:t>First – issued by home institution</a:t>
            </a:r>
          </a:p>
          <a:p>
            <a:pPr lvl="1"/>
            <a:r>
              <a:rPr lang="en-US"/>
              <a:t>sent to the host institution</a:t>
            </a:r>
          </a:p>
          <a:p>
            <a:pPr lvl="1"/>
            <a:r>
              <a:rPr lang="en-US"/>
              <a:t>providing information on the educational already components completed</a:t>
            </a:r>
          </a:p>
          <a:p>
            <a:pPr lvl="0"/>
            <a:r>
              <a:rPr lang="en-US"/>
              <a:t>Next - host institution issues transcript of the grades achieved during mobility</a:t>
            </a:r>
          </a:p>
          <a:p>
            <a:pPr lvl="0"/>
            <a:r>
              <a:rPr lang="en-US"/>
              <a:t>Confirmation for the results of studying abroad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0431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BE33F"/>
                </a:solidFill>
              </a:rPr>
              <a:t>5.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 altLang="en-US"/>
              <a:t>Learning Agreement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5196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8080"/>
                </a:solidFill>
              </a:rPr>
              <a:t>Includes: 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/>
              <a:t>a list of courses, modules, subjects you are planning to attend at another institution</a:t>
            </a:r>
          </a:p>
          <a:p>
            <a:pPr lvl="0"/>
            <a:r>
              <a:rPr lang="en-US"/>
              <a:t>the number of ECTS credits for each subject</a:t>
            </a:r>
          </a:p>
          <a:p>
            <a:pPr lvl="0"/>
            <a:r>
              <a:rPr lang="en-US"/>
              <a:t>has to be signed by the home institution (Subotica Tech), host-institution and you, the student</a:t>
            </a:r>
          </a:p>
          <a:p>
            <a:pPr lvl="0"/>
            <a:r>
              <a:rPr lang="en-US"/>
              <a:t>shows correspondence between courses completed during mobility and courses to be recognized at home institution</a:t>
            </a:r>
          </a:p>
        </p:txBody>
      </p:sp>
    </p:spTree>
    <p:extLst>
      <p:ext uri="{BB962C8B-B14F-4D97-AF65-F5344CB8AC3E}">
        <p14:creationId xmlns:p14="http://schemas.microsoft.com/office/powerpoint/2010/main" val="19697219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8080"/>
                </a:solidFill>
              </a:rPr>
              <a:t>Why do you need this? 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buNone/>
            </a:pPr>
            <a:r>
              <a:rPr lang="en-US" dirty="0"/>
              <a:t>Guarantee for recognition of study </a:t>
            </a:r>
            <a:r>
              <a:rPr lang="en-US" dirty="0" err="1"/>
              <a:t>programmes</a:t>
            </a:r>
            <a:r>
              <a:rPr lang="en-US" dirty="0"/>
              <a:t> at the host institution</a:t>
            </a:r>
          </a:p>
          <a:p>
            <a:pPr marL="76200" lvl="0" indent="0">
              <a:buNone/>
            </a:pPr>
            <a:r>
              <a:rPr lang="en-US" dirty="0"/>
              <a:t>Download the standard Learning Agreement here: </a:t>
            </a:r>
          </a:p>
          <a:p>
            <a:pPr lvl="0"/>
            <a:r>
              <a:rPr lang="en-US" dirty="0">
                <a:hlinkClick r:id="rId3"/>
              </a:rPr>
              <a:t>https://ec.europa.eu/programmes/erasmus-plus/resources/documents/applicants/learning-agreement_en</a:t>
            </a:r>
            <a:r>
              <a:rPr lang="en-US" dirty="0"/>
              <a:t>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54650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BE33F"/>
                </a:solidFill>
              </a:rPr>
              <a:t>6.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 altLang="en-US"/>
              <a:t>Foreign Language Certificate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174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8080"/>
                </a:solidFill>
              </a:rPr>
              <a:t>Confirming you knowledge of English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/>
              <a:t>Are you good at English? Great! Show us!</a:t>
            </a:r>
          </a:p>
          <a:p>
            <a:pPr lvl="0"/>
            <a:r>
              <a:rPr lang="en-US"/>
              <a:t>Get good grades at the English subjects in our curriculum at Subotica Tech</a:t>
            </a:r>
          </a:p>
          <a:p>
            <a:pPr lvl="0"/>
            <a:r>
              <a:rPr lang="en-US"/>
              <a:t>Present a language certificate </a:t>
            </a:r>
          </a:p>
          <a:p>
            <a:pPr lvl="0"/>
            <a:r>
              <a:rPr lang="en-US"/>
              <a:t>Use the Online Linguistic Support (OLS)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444507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8080"/>
                </a:solidFill>
              </a:rPr>
              <a:t>What is the Online Linguistic Support?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buNone/>
            </a:pPr>
            <a:r>
              <a:rPr lang="en-US" dirty="0"/>
              <a:t>Designed to assist Erasmus+ participants in improving their English knowledge.</a:t>
            </a:r>
          </a:p>
          <a:p>
            <a:pPr marL="76200" lvl="0" indent="0">
              <a:buNone/>
            </a:pPr>
            <a:r>
              <a:rPr lang="en-US" dirty="0"/>
              <a:t>Link to Online Linguistic Support (OLS):</a:t>
            </a:r>
          </a:p>
          <a:p>
            <a:pPr lvl="0"/>
            <a:r>
              <a:rPr lang="en-US" dirty="0">
                <a:hlinkClick r:id="rId3"/>
              </a:rPr>
              <a:t>https://ec.europa.eu/programmes/erasmus-plus/resources/online-linguistic-support_en</a:t>
            </a:r>
            <a:r>
              <a:rPr lang="en-US" dirty="0"/>
              <a:t> </a:t>
            </a:r>
          </a:p>
          <a:p>
            <a:pPr lv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13548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>
                <a:solidFill>
                  <a:srgbClr val="008080"/>
                </a:solidFill>
              </a:rPr>
              <a:t>Improve your English! Take a language course! 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/>
              <a:t>Subotica Tech organizes English language courses for improving English skills</a:t>
            </a:r>
          </a:p>
          <a:p>
            <a:pPr lvl="0"/>
            <a:r>
              <a:rPr lang="en-US"/>
              <a:t>When: the course usually starts in the first or second week of the semester</a:t>
            </a:r>
          </a:p>
          <a:p>
            <a:pPr lvl="0"/>
            <a:r>
              <a:rPr lang="en-US"/>
              <a:t>More information: International Office (Office 109)</a:t>
            </a:r>
          </a:p>
          <a:p>
            <a:pPr lvl="0"/>
            <a:endParaRPr lang="en-US"/>
          </a:p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6388180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>
                <a:solidFill>
                  <a:srgbClr val="008080"/>
                </a:solidFill>
              </a:rPr>
              <a:t>Language course in Serbian</a:t>
            </a:r>
            <a:endParaRPr dirty="0"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/>
              <a:t>Subotica Tech also organizes Serbian language courses </a:t>
            </a:r>
          </a:p>
          <a:p>
            <a:pPr lvl="0"/>
            <a:r>
              <a:rPr lang="en-US"/>
              <a:t>aimed at both incoming and outgoing students</a:t>
            </a:r>
          </a:p>
          <a:p>
            <a:pPr lvl="0"/>
            <a:r>
              <a:rPr lang="en-US"/>
              <a:t>When: the course usually starts at the first or second week of the semester</a:t>
            </a:r>
          </a:p>
          <a:p>
            <a:pPr lvl="0"/>
            <a:r>
              <a:rPr lang="en-US"/>
              <a:t>More information: International Office (Office 109)</a:t>
            </a:r>
          </a:p>
          <a:p>
            <a:pPr lvl="0"/>
            <a:endParaRPr lang="en-US"/>
          </a:p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1151114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8080"/>
                </a:solidFill>
              </a:rPr>
              <a:t>You’re</a:t>
            </a:r>
            <a:r>
              <a:rPr lang="en" dirty="0"/>
              <a:t> </a:t>
            </a:r>
            <a:r>
              <a:rPr lang="en" dirty="0">
                <a:solidFill>
                  <a:srgbClr val="008080"/>
                </a:solidFill>
              </a:rPr>
              <a:t>almost there…</a:t>
            </a:r>
            <a:endParaRPr dirty="0">
              <a:solidFill>
                <a:srgbClr val="008080"/>
              </a:solidFill>
            </a:endParaRPr>
          </a:p>
        </p:txBody>
      </p:sp>
      <p:sp>
        <p:nvSpPr>
          <p:cNvPr id="221" name="Shape 221"/>
          <p:cNvSpPr/>
          <p:nvPr/>
        </p:nvSpPr>
        <p:spPr>
          <a:xfrm>
            <a:off x="4899824" y="2244850"/>
            <a:ext cx="2521800" cy="1646700"/>
          </a:xfrm>
          <a:prstGeom prst="homePlate">
            <a:avLst>
              <a:gd name="adj" fmla="val 211909"/>
            </a:avLst>
          </a:prstGeom>
          <a:solidFill>
            <a:srgbClr val="004C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FF"/>
                </a:solidFill>
                <a:latin typeface="Karla"/>
                <a:ea typeface="Karla"/>
                <a:cs typeface="Karla"/>
                <a:sym typeface="Karla"/>
              </a:rPr>
              <a:t>One</a:t>
            </a:r>
            <a:endParaRPr b="1">
              <a:solidFill>
                <a:srgbClr val="FFFFFF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22" name="Shape 222"/>
          <p:cNvSpPr/>
          <p:nvPr/>
        </p:nvSpPr>
        <p:spPr>
          <a:xfrm>
            <a:off x="2893237" y="2244850"/>
            <a:ext cx="2521800" cy="1646700"/>
          </a:xfrm>
          <a:prstGeom prst="homePlate">
            <a:avLst>
              <a:gd name="adj" fmla="val 211909"/>
            </a:avLst>
          </a:prstGeom>
          <a:solidFill>
            <a:srgbClr val="00AE9D">
              <a:alpha val="83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Two</a:t>
            </a:r>
            <a:endParaRPr b="1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23" name="Shape 223"/>
          <p:cNvSpPr/>
          <p:nvPr/>
        </p:nvSpPr>
        <p:spPr>
          <a:xfrm>
            <a:off x="886650" y="2244850"/>
            <a:ext cx="2521800" cy="1646700"/>
          </a:xfrm>
          <a:prstGeom prst="homePlate">
            <a:avLst>
              <a:gd name="adj" fmla="val 211909"/>
            </a:avLst>
          </a:prstGeom>
          <a:solidFill>
            <a:srgbClr val="ABE33F">
              <a:alpha val="811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004C52"/>
                </a:solidFill>
                <a:latin typeface="Karla"/>
                <a:ea typeface="Karla"/>
                <a:cs typeface="Karla"/>
                <a:sym typeface="Karla"/>
              </a:rPr>
              <a:t>Three</a:t>
            </a:r>
            <a:endParaRPr b="1">
              <a:solidFill>
                <a:srgbClr val="004C52"/>
              </a:solidFill>
              <a:latin typeface="Karla"/>
              <a:ea typeface="Karla"/>
              <a:cs typeface="Karla"/>
              <a:sym typeface="Karl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E9D"/>
        </a:solidFill>
        <a:effectLst/>
      </p:bgPr>
    </p:bg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ctrTitle" idx="4294967295"/>
          </p:nvPr>
        </p:nvSpPr>
        <p:spPr>
          <a:xfrm>
            <a:off x="654978" y="126056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spcBef>
                <a:spcPts val="600"/>
              </a:spcBef>
            </a:pPr>
            <a:r>
              <a:rPr lang="en-US" sz="2800" dirty="0"/>
              <a:t>All information and calls for Erasmus+ mobilities are published on the </a:t>
            </a:r>
            <a:br>
              <a:rPr lang="en-US" sz="2800" dirty="0"/>
            </a:br>
            <a:r>
              <a:rPr lang="en-US" sz="2800" dirty="0"/>
              <a:t>College and mobility websites:</a:t>
            </a:r>
            <a:br>
              <a:rPr lang="en-US" sz="2800" dirty="0"/>
            </a:br>
            <a:r>
              <a:rPr lang="en-US" sz="2800" dirty="0">
                <a:hlinkClick r:id="rId3"/>
              </a:rPr>
              <a:t>www.vts.su.ac.rs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and </a:t>
            </a:r>
            <a:br>
              <a:rPr lang="en-US" sz="2800" dirty="0"/>
            </a:br>
            <a:r>
              <a:rPr lang="en-US" sz="2800" dirty="0">
                <a:hlinkClick r:id="rId4"/>
              </a:rPr>
              <a:t>https://www.vts.su.ac.rs/mobility-news</a:t>
            </a:r>
            <a:r>
              <a:rPr lang="en-US" sz="2800" dirty="0"/>
              <a:t>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336884" y="2346284"/>
            <a:ext cx="8614610" cy="81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-US" sz="3600" i="0" dirty="0">
                <a:solidFill>
                  <a:srgbClr val="008080"/>
                </a:solidFill>
                <a:latin typeface="Raleway" panose="020B0604020202020204" charset="0"/>
              </a:rPr>
              <a:t>7.</a:t>
            </a:r>
          </a:p>
          <a:p>
            <a:pPr marL="76200" lvl="0" indent="0">
              <a:buNone/>
            </a:pPr>
            <a:r>
              <a:rPr lang="en-US" altLang="en-US" sz="3600" i="0" dirty="0">
                <a:solidFill>
                  <a:srgbClr val="008080"/>
                </a:solidFill>
                <a:latin typeface="Raleway" panose="020B0604020202020204" charset="0"/>
              </a:rPr>
              <a:t>Final checklist</a:t>
            </a:r>
            <a:endParaRPr sz="3600" i="0" dirty="0">
              <a:solidFill>
                <a:srgbClr val="008080"/>
              </a:solidFill>
              <a:latin typeface="Raleway" panose="020B060402020202020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/>
          <p:nvPr/>
        </p:nvSpPr>
        <p:spPr>
          <a:xfrm>
            <a:off x="590925" y="942584"/>
            <a:ext cx="8171736" cy="3892835"/>
          </a:xfrm>
          <a:custGeom>
            <a:avLst/>
            <a:gdLst/>
            <a:ahLst/>
            <a:cxnLst/>
            <a:rect l="0" t="0" r="0" b="0"/>
            <a:pathLst>
              <a:path w="285750" h="136125" extrusionOk="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rgbClr val="004C5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>
              <a:solidFill>
                <a:srgbClr val="004C52"/>
              </a:solidFill>
            </a:endParaRPr>
          </a:p>
        </p:txBody>
      </p:sp>
      <p:sp>
        <p:nvSpPr>
          <p:cNvPr id="192" name="Shape 192"/>
          <p:cNvSpPr txBox="1">
            <a:spLocks noGrp="1"/>
          </p:cNvSpPr>
          <p:nvPr>
            <p:ph type="title" idx="4294967295"/>
          </p:nvPr>
        </p:nvSpPr>
        <p:spPr>
          <a:xfrm>
            <a:off x="0" y="3255188"/>
            <a:ext cx="2280863" cy="83204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rgbClr val="8BC642"/>
                </a:solidFill>
              </a:rPr>
              <a:t>Check </a:t>
            </a:r>
            <a:r>
              <a:rPr lang="en" sz="1900" smtClean="0">
                <a:solidFill>
                  <a:srgbClr val="8BC642"/>
                </a:solidFill>
              </a:rPr>
              <a:t>if Subotica </a:t>
            </a:r>
            <a:r>
              <a:rPr lang="en" sz="1900" dirty="0">
                <a:solidFill>
                  <a:srgbClr val="8BC642"/>
                </a:solidFill>
              </a:rPr>
              <a:t>Tech has a </a:t>
            </a:r>
            <a:r>
              <a:rPr lang="en" sz="1900">
                <a:solidFill>
                  <a:srgbClr val="8BC642"/>
                </a:solidFill>
              </a:rPr>
              <a:t>signed </a:t>
            </a:r>
            <a:r>
              <a:rPr lang="en" sz="1900" smtClean="0">
                <a:solidFill>
                  <a:srgbClr val="8BC642"/>
                </a:solidFill>
              </a:rPr>
              <a:t>Inter-Institutional </a:t>
            </a:r>
            <a:r>
              <a:rPr lang="en" sz="1900" dirty="0">
                <a:solidFill>
                  <a:srgbClr val="8BC642"/>
                </a:solidFill>
              </a:rPr>
              <a:t>Agreement with the institution of your choice</a:t>
            </a:r>
            <a:endParaRPr sz="1900" dirty="0">
              <a:solidFill>
                <a:srgbClr val="8BC642"/>
              </a:solidFill>
            </a:endParaRPr>
          </a:p>
        </p:txBody>
      </p:sp>
      <p:sp>
        <p:nvSpPr>
          <p:cNvPr id="193" name="Shape 193"/>
          <p:cNvSpPr/>
          <p:nvPr/>
        </p:nvSpPr>
        <p:spPr>
          <a:xfrm rot="20156572">
            <a:off x="3515946" y="438105"/>
            <a:ext cx="2181800" cy="740125"/>
          </a:xfrm>
          <a:prstGeom prst="wedgeRectCallout">
            <a:avLst>
              <a:gd name="adj1" fmla="val -18579"/>
              <a:gd name="adj2" fmla="val 119961"/>
            </a:avLst>
          </a:prstGeom>
          <a:solidFill>
            <a:srgbClr val="ABE33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8080"/>
                </a:solidFill>
                <a:latin typeface="Karla"/>
                <a:ea typeface="Karla"/>
                <a:cs typeface="Karla"/>
                <a:sym typeface="Karla"/>
              </a:rPr>
              <a:t>Y</a:t>
            </a:r>
            <a:r>
              <a:rPr lang="en" sz="1600" b="1">
                <a:solidFill>
                  <a:srgbClr val="008080"/>
                </a:solidFill>
                <a:latin typeface="Karla"/>
                <a:ea typeface="Karla"/>
                <a:cs typeface="Karla"/>
                <a:sym typeface="Karla"/>
              </a:rPr>
              <a:t>our Erasmus mobility could be here</a:t>
            </a:r>
            <a:endParaRPr sz="1600" b="1">
              <a:solidFill>
                <a:srgbClr val="008080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4515900" y="1723108"/>
            <a:ext cx="202500" cy="202500"/>
          </a:xfrm>
          <a:prstGeom prst="mathMultiply">
            <a:avLst>
              <a:gd name="adj1" fmla="val 23520"/>
            </a:avLst>
          </a:prstGeom>
          <a:solidFill>
            <a:srgbClr val="00AE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Shape 197"/>
          <p:cNvSpPr/>
          <p:nvPr/>
        </p:nvSpPr>
        <p:spPr>
          <a:xfrm>
            <a:off x="3969878" y="1956091"/>
            <a:ext cx="202500" cy="202500"/>
          </a:xfrm>
          <a:prstGeom prst="mathMultiply">
            <a:avLst>
              <a:gd name="adj1" fmla="val 23520"/>
            </a:avLst>
          </a:prstGeom>
          <a:solidFill>
            <a:srgbClr val="00AE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5460399" y="1520326"/>
            <a:ext cx="202500" cy="202500"/>
          </a:xfrm>
          <a:prstGeom prst="mathMultiply">
            <a:avLst>
              <a:gd name="adj1" fmla="val 23520"/>
            </a:avLst>
          </a:prstGeom>
          <a:solidFill>
            <a:srgbClr val="00AE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Shape 193"/>
          <p:cNvSpPr/>
          <p:nvPr/>
        </p:nvSpPr>
        <p:spPr>
          <a:xfrm>
            <a:off x="5865399" y="808168"/>
            <a:ext cx="1270606" cy="532205"/>
          </a:xfrm>
          <a:prstGeom prst="wedgeRectCallout">
            <a:avLst>
              <a:gd name="adj1" fmla="val -74796"/>
              <a:gd name="adj2" fmla="val 109383"/>
            </a:avLst>
          </a:prstGeom>
          <a:solidFill>
            <a:srgbClr val="ABE33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8080"/>
                </a:solidFill>
                <a:latin typeface="Karla"/>
                <a:ea typeface="Karla"/>
                <a:cs typeface="Karla"/>
                <a:sym typeface="Karla"/>
              </a:rPr>
              <a:t>Or here</a:t>
            </a:r>
            <a:endParaRPr sz="1600" b="1">
              <a:solidFill>
                <a:srgbClr val="008080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12" name="Shape 193"/>
          <p:cNvSpPr/>
          <p:nvPr/>
        </p:nvSpPr>
        <p:spPr>
          <a:xfrm>
            <a:off x="2922019" y="2485652"/>
            <a:ext cx="1270606" cy="532205"/>
          </a:xfrm>
          <a:prstGeom prst="wedgeRectCallout">
            <a:avLst>
              <a:gd name="adj1" fmla="val 40834"/>
              <a:gd name="adj2" fmla="val -124206"/>
            </a:avLst>
          </a:prstGeom>
          <a:solidFill>
            <a:srgbClr val="ABE33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>
                <a:solidFill>
                  <a:srgbClr val="008080"/>
                </a:solidFill>
                <a:latin typeface="Karla"/>
                <a:ea typeface="Karla"/>
                <a:cs typeface="Karla"/>
                <a:sym typeface="Karla"/>
              </a:rPr>
              <a:t>Or here</a:t>
            </a:r>
            <a:endParaRPr sz="1600" b="1">
              <a:solidFill>
                <a:srgbClr val="008080"/>
              </a:solidFill>
              <a:latin typeface="Karla"/>
              <a:ea typeface="Karla"/>
              <a:cs typeface="Karla"/>
              <a:sym typeface="Karla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1014987" y="341399"/>
            <a:ext cx="7370700" cy="4391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buNone/>
            </a:pPr>
            <a:r>
              <a:rPr lang="en-US" sz="2800" b="1" dirty="0"/>
              <a:t>FINAL CHECKLIST – 1</a:t>
            </a:r>
          </a:p>
          <a:p>
            <a:pPr lvl="0"/>
            <a:endParaRPr lang="en-US" sz="2800" b="1" dirty="0"/>
          </a:p>
          <a:p>
            <a:pPr lvl="0"/>
            <a:r>
              <a:rPr lang="en-US" sz="2000" b="1" dirty="0"/>
              <a:t>search through the College's website or contact the International Office for available mobilities</a:t>
            </a:r>
          </a:p>
          <a:p>
            <a:pPr lvl="0"/>
            <a:r>
              <a:rPr lang="en-US" sz="2000" dirty="0"/>
              <a:t>make sure you are eligible for applying </a:t>
            </a:r>
          </a:p>
          <a:p>
            <a:pPr lvl="0"/>
            <a:r>
              <a:rPr lang="en-US" sz="2000" dirty="0"/>
              <a:t>mind the deadlines!</a:t>
            </a:r>
          </a:p>
          <a:p>
            <a:pPr lvl="0"/>
            <a:r>
              <a:rPr lang="en-US" sz="2000" dirty="0" err="1"/>
              <a:t>analyse</a:t>
            </a:r>
            <a:r>
              <a:rPr lang="en-US" sz="2000" dirty="0"/>
              <a:t> the host institution you want to apply at and find your field of study</a:t>
            </a:r>
          </a:p>
          <a:p>
            <a:pPr lvl="0"/>
            <a:r>
              <a:rPr lang="en-US" sz="2000" dirty="0"/>
              <a:t>find out about the application process  </a:t>
            </a:r>
          </a:p>
          <a:p>
            <a:r>
              <a:rPr lang="en-US" sz="2000" dirty="0"/>
              <a:t>collect all the necessary documents</a:t>
            </a:r>
          </a:p>
          <a:p>
            <a:pPr lvl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266989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1014987" y="341399"/>
            <a:ext cx="7370700" cy="439102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lvl="0" indent="0">
              <a:buNone/>
            </a:pPr>
            <a:r>
              <a:rPr lang="en-US" sz="2800" b="1" dirty="0"/>
              <a:t>FINAL CHECKLIST – 2 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run a spell check and grammar check - yes, this is important</a:t>
            </a:r>
          </a:p>
          <a:p>
            <a:pPr lvl="0"/>
            <a:r>
              <a:rPr lang="en-US" sz="2000" dirty="0"/>
              <a:t>make sure all the documents are signed  	</a:t>
            </a:r>
          </a:p>
          <a:p>
            <a:pPr lvl="0"/>
            <a:r>
              <a:rPr lang="en-US" sz="2000" dirty="0"/>
              <a:t>send documents in PDF format</a:t>
            </a:r>
          </a:p>
          <a:p>
            <a:pPr lvl="0"/>
            <a:r>
              <a:rPr lang="en-US" sz="2000" dirty="0"/>
              <a:t>keep the originals, you will need them if you get a positive answer </a:t>
            </a:r>
          </a:p>
          <a:p>
            <a:pPr lvl="0"/>
            <a:r>
              <a:rPr lang="en-US" sz="2000" dirty="0"/>
              <a:t>find someone who will check all the documents again</a:t>
            </a:r>
          </a:p>
          <a:p>
            <a:pPr lvl="0"/>
            <a:r>
              <a:rPr lang="en-US" sz="2000" b="1" dirty="0"/>
              <a:t>send your application with all necessary documents</a:t>
            </a:r>
          </a:p>
        </p:txBody>
      </p:sp>
    </p:spTree>
    <p:extLst>
      <p:ext uri="{BB962C8B-B14F-4D97-AF65-F5344CB8AC3E}">
        <p14:creationId xmlns:p14="http://schemas.microsoft.com/office/powerpoint/2010/main" val="25602305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ABE33F"/>
                </a:solidFill>
              </a:rPr>
              <a:t>8.</a:t>
            </a:r>
            <a:endParaRPr>
              <a:solidFill>
                <a:srgbClr val="ABE33F"/>
              </a:solidFill>
            </a:endParaRPr>
          </a:p>
          <a:p>
            <a:pPr lvl="0"/>
            <a:r>
              <a:rPr lang="en-US" altLang="en-US"/>
              <a:t>Make the most of your mobility!</a:t>
            </a:r>
            <a:endParaRPr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This is an excellent learning opportunity, use it!</a:t>
            </a:r>
          </a:p>
        </p:txBody>
      </p:sp>
    </p:spTree>
    <p:extLst>
      <p:ext uri="{BB962C8B-B14F-4D97-AF65-F5344CB8AC3E}">
        <p14:creationId xmlns:p14="http://schemas.microsoft.com/office/powerpoint/2010/main" val="326755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>
            <a:spLocks noGrp="1"/>
          </p:cNvSpPr>
          <p:nvPr>
            <p:ph type="ctrTitle"/>
          </p:nvPr>
        </p:nvSpPr>
        <p:spPr>
          <a:xfrm>
            <a:off x="400692" y="2279501"/>
            <a:ext cx="8393986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altLang="lt-LT"/>
              <a:t>Good luck with your mobility application!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88971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/>
        </p:nvSpPr>
        <p:spPr>
          <a:xfrm>
            <a:off x="4874250" y="-17350"/>
            <a:ext cx="4290325" cy="3789650"/>
          </a:xfrm>
          <a:custGeom>
            <a:avLst/>
            <a:gdLst/>
            <a:ahLst/>
            <a:cxnLst/>
            <a:rect l="0" t="0" r="0" b="0"/>
            <a:pathLst>
              <a:path w="171613" h="151586" extrusionOk="0">
                <a:moveTo>
                  <a:pt x="0" y="694"/>
                </a:moveTo>
                <a:lnTo>
                  <a:pt x="171613" y="0"/>
                </a:lnTo>
                <a:lnTo>
                  <a:pt x="170790" y="151586"/>
                </a:lnTo>
                <a:lnTo>
                  <a:pt x="46492" y="123154"/>
                </a:lnTo>
                <a:close/>
              </a:path>
            </a:pathLst>
          </a:custGeom>
          <a:solidFill>
            <a:srgbClr val="ABE33F">
              <a:alpha val="81150"/>
            </a:srgbClr>
          </a:solidFill>
          <a:ln>
            <a:noFill/>
          </a:ln>
        </p:spPr>
      </p:sp>
      <p:sp>
        <p:nvSpPr>
          <p:cNvPr id="130" name="Shape 130"/>
          <p:cNvSpPr txBox="1">
            <a:spLocks noGrp="1"/>
          </p:cNvSpPr>
          <p:nvPr>
            <p:ph type="ctrTitle" idx="4294967295"/>
          </p:nvPr>
        </p:nvSpPr>
        <p:spPr>
          <a:xfrm>
            <a:off x="285417" y="645978"/>
            <a:ext cx="5284735" cy="23001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dirty="0">
                <a:solidFill>
                  <a:srgbClr val="006666"/>
                </a:solidFill>
              </a:rPr>
              <a:t>International </a:t>
            </a:r>
            <a:br>
              <a:rPr lang="en" sz="6000" dirty="0">
                <a:solidFill>
                  <a:srgbClr val="006666"/>
                </a:solidFill>
              </a:rPr>
            </a:br>
            <a:r>
              <a:rPr lang="en" sz="6000" dirty="0">
                <a:solidFill>
                  <a:srgbClr val="006666"/>
                </a:solidFill>
              </a:rPr>
              <a:t>Office</a:t>
            </a:r>
            <a:endParaRPr sz="6000" dirty="0">
              <a:solidFill>
                <a:srgbClr val="006666"/>
              </a:solidFill>
            </a:endParaRPr>
          </a:p>
        </p:txBody>
      </p:sp>
      <p:sp>
        <p:nvSpPr>
          <p:cNvPr id="131" name="Shape 131"/>
          <p:cNvSpPr txBox="1">
            <a:spLocks noGrp="1"/>
          </p:cNvSpPr>
          <p:nvPr>
            <p:ph type="subTitle" idx="4294967295"/>
          </p:nvPr>
        </p:nvSpPr>
        <p:spPr>
          <a:xfrm>
            <a:off x="89612" y="2326925"/>
            <a:ext cx="7891690" cy="10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All Erasmus+ mobilities and applications are handled by the International Office (Office 109)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Erasmus coordinator: 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/>
              <a:t>Livia Szedmina, PhD + team</a:t>
            </a:r>
          </a:p>
          <a:p>
            <a:pPr marL="0" lvl="0" indent="0">
              <a:buNone/>
            </a:pPr>
            <a:r>
              <a:rPr lang="en-US" sz="1600" dirty="0">
                <a:hlinkClick r:id="rId3"/>
              </a:rPr>
              <a:t>https://www.vts.su.ac.rs/mobility-contact</a:t>
            </a:r>
            <a:r>
              <a:rPr lang="en-US" sz="1600" dirty="0"/>
              <a:t> </a:t>
            </a:r>
            <a:endParaRPr lang="en" sz="16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>
                <a:hlinkClick r:id="rId4"/>
              </a:rPr>
              <a:t>mobility@vts.su.ac.rs</a:t>
            </a:r>
            <a:endParaRPr lang="en" sz="1600"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1600" dirty="0">
                <a:hlinkClick r:id="rId5"/>
              </a:rPr>
              <a:t>slivia@vts.su.ac.rs</a:t>
            </a:r>
            <a:r>
              <a:rPr lang="en" sz="1600" dirty="0"/>
              <a:t> </a:t>
            </a:r>
            <a:endParaRPr sz="1600" dirty="0"/>
          </a:p>
        </p:txBody>
      </p:sp>
      <p:sp>
        <p:nvSpPr>
          <p:cNvPr id="133" name="Shape 133"/>
          <p:cNvSpPr/>
          <p:nvPr/>
        </p:nvSpPr>
        <p:spPr>
          <a:xfrm rot="10286814">
            <a:off x="6499116" y="1416524"/>
            <a:ext cx="177684" cy="16965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4" name="Shape 134"/>
          <p:cNvGrpSpPr/>
          <p:nvPr/>
        </p:nvGrpSpPr>
        <p:grpSpPr>
          <a:xfrm>
            <a:off x="7885862" y="419338"/>
            <a:ext cx="899284" cy="899339"/>
            <a:chOff x="6654650" y="3665275"/>
            <a:chExt cx="409100" cy="409125"/>
          </a:xfrm>
        </p:grpSpPr>
        <p:sp>
          <p:nvSpPr>
            <p:cNvPr id="135" name="Shape 135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0" t="0" r="0" b="0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Shape 136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0" t="0" r="0" b="0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7" name="Shape 137"/>
          <p:cNvSpPr/>
          <p:nvPr/>
        </p:nvSpPr>
        <p:spPr>
          <a:xfrm>
            <a:off x="6161828" y="1642019"/>
            <a:ext cx="914124" cy="914076"/>
          </a:xfrm>
          <a:custGeom>
            <a:avLst/>
            <a:gdLst/>
            <a:ahLst/>
            <a:cxnLst/>
            <a:rect l="0" t="0" r="0" b="0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8" name="Shape 138"/>
          <p:cNvGrpSpPr/>
          <p:nvPr/>
        </p:nvGrpSpPr>
        <p:grpSpPr>
          <a:xfrm>
            <a:off x="7054605" y="1268904"/>
            <a:ext cx="671511" cy="671549"/>
            <a:chOff x="570875" y="4322250"/>
            <a:chExt cx="443300" cy="443325"/>
          </a:xfrm>
        </p:grpSpPr>
        <p:sp>
          <p:nvSpPr>
            <p:cNvPr id="139" name="Shape 139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0" t="0" r="0" b="0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Shape 140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0" t="0" r="0" b="0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Shape 141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0" t="0" r="0" b="0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Shape 142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0" t="0" r="0" b="0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rgbClr val="00AE9D">
                <a:alpha val="83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3" name="Shape 143"/>
          <p:cNvSpPr/>
          <p:nvPr/>
        </p:nvSpPr>
        <p:spPr>
          <a:xfrm rot="-1627561">
            <a:off x="7434266" y="487482"/>
            <a:ext cx="280162" cy="267508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Shape 144"/>
          <p:cNvSpPr/>
          <p:nvPr/>
        </p:nvSpPr>
        <p:spPr>
          <a:xfrm rot="1504353">
            <a:off x="7841214" y="2080539"/>
            <a:ext cx="280176" cy="267521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Shape 145"/>
          <p:cNvSpPr/>
          <p:nvPr/>
        </p:nvSpPr>
        <p:spPr>
          <a:xfrm rot="1973882">
            <a:off x="8121371" y="1454163"/>
            <a:ext cx="192944" cy="184229"/>
          </a:xfrm>
          <a:custGeom>
            <a:avLst/>
            <a:gdLst/>
            <a:ahLst/>
            <a:cxnLst/>
            <a:rect l="0" t="0" r="0" b="0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8080"/>
                </a:solidFill>
              </a:rPr>
              <a:t>This guide will give you useful tips: </a:t>
            </a:r>
            <a:endParaRPr dirty="0"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sr-Latn-RS"/>
              <a:t>for writing effective </a:t>
            </a:r>
            <a:r>
              <a:rPr lang="en-US"/>
              <a:t>CVs </a:t>
            </a:r>
            <a:r>
              <a:rPr lang="sr-Latn-RS"/>
              <a:t>and motivation letter,</a:t>
            </a:r>
            <a:endParaRPr lang="en-US"/>
          </a:p>
          <a:p>
            <a:pPr lvl="0"/>
            <a:r>
              <a:rPr lang="sr-Latn-RS"/>
              <a:t>how to get letters of recommendation and transcripts of grades, </a:t>
            </a:r>
            <a:endParaRPr lang="en-US"/>
          </a:p>
          <a:p>
            <a:pPr lvl="0"/>
            <a:r>
              <a:rPr lang="en-US"/>
              <a:t>how to fill in a </a:t>
            </a:r>
            <a:r>
              <a:rPr lang="sr-Latn-RS"/>
              <a:t>L</a:t>
            </a:r>
            <a:r>
              <a:rPr lang="sr-Latn-RS" altLang="sr-Latn-RS"/>
              <a:t>earning Agreement, </a:t>
            </a:r>
            <a:endParaRPr lang="en-US" altLang="sr-Latn-RS"/>
          </a:p>
          <a:p>
            <a:pPr lvl="0"/>
            <a:r>
              <a:rPr lang="en-US" altLang="sr-Latn-RS"/>
              <a:t>how to improve your English language skills</a:t>
            </a:r>
            <a:r>
              <a:rPr lang="sr-Latn-RS" altLang="sr-Latn-RS"/>
              <a:t>,</a:t>
            </a:r>
            <a:endParaRPr lang="en-US" altLang="sr-Latn-RS"/>
          </a:p>
          <a:p>
            <a:pPr lvl="0"/>
            <a:r>
              <a:rPr lang="sr-Latn-RS"/>
              <a:t>final </a:t>
            </a:r>
            <a:r>
              <a:rPr lang="en-US"/>
              <a:t>check list of documents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 idx="4294967295"/>
          </p:nvPr>
        </p:nvSpPr>
        <p:spPr>
          <a:xfrm>
            <a:off x="2422357" y="2031380"/>
            <a:ext cx="6946232" cy="181872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altLang="en-US" sz="4000" dirty="0">
                <a:solidFill>
                  <a:srgbClr val="006666"/>
                </a:solidFill>
              </a:rPr>
              <a:t>Want to apply for a mobility? </a:t>
            </a:r>
            <a:br>
              <a:rPr lang="en-US" altLang="en-US" sz="4000" dirty="0">
                <a:solidFill>
                  <a:srgbClr val="006666"/>
                </a:solidFill>
              </a:rPr>
            </a:br>
            <a:r>
              <a:rPr lang="en-US" altLang="en-US" sz="4000" dirty="0">
                <a:solidFill>
                  <a:srgbClr val="006666"/>
                </a:solidFill>
              </a:rPr>
              <a:t>What documents do you need?</a:t>
            </a:r>
            <a:endParaRPr sz="4000" dirty="0">
              <a:solidFill>
                <a:srgbClr val="0066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1815525" y="1888150"/>
            <a:ext cx="55131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BE33F"/>
                </a:solidFill>
              </a:rPr>
              <a:t>1.</a:t>
            </a:r>
            <a:endParaRPr dirty="0">
              <a:solidFill>
                <a:srgbClr val="ABE33F"/>
              </a:solidFill>
            </a:endParaRPr>
          </a:p>
          <a:p>
            <a:pPr lvl="0"/>
            <a:r>
              <a:rPr lang="en-US" altLang="en-US" dirty="0"/>
              <a:t>CV (Curriculum Vitae)</a:t>
            </a:r>
            <a:endParaRPr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title"/>
          </p:nvPr>
        </p:nvSpPr>
        <p:spPr>
          <a:xfrm>
            <a:off x="886650" y="398400"/>
            <a:ext cx="7370700" cy="85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8080"/>
                </a:solidFill>
              </a:rPr>
              <a:t>CV (Curriculum V</a:t>
            </a:r>
            <a:r>
              <a:rPr lang="en-US">
                <a:solidFill>
                  <a:srgbClr val="008080"/>
                </a:solidFill>
              </a:rPr>
              <a:t>i</a:t>
            </a:r>
            <a:r>
              <a:rPr lang="en">
                <a:solidFill>
                  <a:srgbClr val="008080"/>
                </a:solidFill>
              </a:rPr>
              <a:t>tae) </a:t>
            </a:r>
            <a:endParaRPr>
              <a:solidFill>
                <a:srgbClr val="008080"/>
              </a:solidFill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886650" y="1255800"/>
            <a:ext cx="7370700" cy="332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US" dirty="0"/>
              <a:t>one of the basic documents for a scholarship</a:t>
            </a:r>
          </a:p>
          <a:p>
            <a:pPr lvl="0"/>
            <a:r>
              <a:rPr lang="en-US" b="1" dirty="0"/>
              <a:t>Note</a:t>
            </a:r>
            <a:r>
              <a:rPr lang="en-US" dirty="0"/>
              <a:t>: there is no one correct way to write a CV, but here tips to make your CV better</a:t>
            </a:r>
          </a:p>
          <a:p>
            <a:pPr lvl="0"/>
            <a:r>
              <a:rPr lang="en-US" dirty="0"/>
              <a:t>use the European CV format, e.g. </a:t>
            </a:r>
            <a:r>
              <a:rPr lang="en-US" dirty="0" err="1"/>
              <a:t>EuropassCV</a:t>
            </a:r>
            <a:endParaRPr lang="en-US" dirty="0"/>
          </a:p>
          <a:p>
            <a:pPr lvl="0"/>
            <a:r>
              <a:rPr lang="en-US" dirty="0"/>
              <a:t>provide all relevant information regarding education, work experience, volunteer and extracurricular activities</a:t>
            </a:r>
          </a:p>
          <a:p>
            <a:pPr lvl="0"/>
            <a:r>
              <a:rPr lang="en-US" dirty="0"/>
              <a:t>list your skills</a:t>
            </a:r>
          </a:p>
        </p:txBody>
      </p:sp>
    </p:spTree>
    <p:extLst>
      <p:ext uri="{BB962C8B-B14F-4D97-AF65-F5344CB8AC3E}">
        <p14:creationId xmlns:p14="http://schemas.microsoft.com/office/powerpoint/2010/main" val="102696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/>
        </p:nvSpPr>
        <p:spPr>
          <a:xfrm>
            <a:off x="4795259" y="535613"/>
            <a:ext cx="2879504" cy="4072345"/>
          </a:xfrm>
          <a:custGeom>
            <a:avLst/>
            <a:gdLst/>
            <a:ahLst/>
            <a:cxnLst/>
            <a:rect l="0" t="0" r="0" b="0"/>
            <a:pathLst>
              <a:path w="60958" h="86210" extrusionOk="0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noFill/>
          <a:ln w="19050" cap="flat" cmpd="sng">
            <a:solidFill>
              <a:srgbClr val="004C5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Shape 260"/>
          <p:cNvSpPr/>
          <p:nvPr/>
        </p:nvSpPr>
        <p:spPr>
          <a:xfrm>
            <a:off x="4986400" y="910325"/>
            <a:ext cx="2493300" cy="3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AE9D"/>
                </a:solidFill>
                <a:latin typeface="Karla"/>
                <a:ea typeface="Karla"/>
                <a:cs typeface="Karla"/>
                <a:sym typeface="Karla"/>
              </a:rPr>
              <a:t>Place your screenshot here</a:t>
            </a:r>
            <a:endParaRPr sz="1000">
              <a:solidFill>
                <a:srgbClr val="00AE9D"/>
              </a:solidFill>
              <a:latin typeface="Karla"/>
              <a:ea typeface="Karla"/>
              <a:cs typeface="Karla"/>
              <a:sym typeface="Karla"/>
            </a:endParaRPr>
          </a:p>
        </p:txBody>
      </p:sp>
      <p:sp>
        <p:nvSpPr>
          <p:cNvPr id="261" name="Shape 261"/>
          <p:cNvSpPr txBox="1">
            <a:spLocks noGrp="1"/>
          </p:cNvSpPr>
          <p:nvPr>
            <p:ph type="body" idx="4294967295"/>
          </p:nvPr>
        </p:nvSpPr>
        <p:spPr>
          <a:xfrm>
            <a:off x="457200" y="671150"/>
            <a:ext cx="3789848" cy="3982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4000" b="1" dirty="0">
                <a:solidFill>
                  <a:srgbClr val="00AE9D"/>
                </a:solidFill>
                <a:latin typeface="Raleway"/>
                <a:ea typeface="Raleway"/>
                <a:cs typeface="Raleway"/>
                <a:sym typeface="Raleway"/>
              </a:rPr>
              <a:t>CV </a:t>
            </a:r>
            <a:endParaRPr sz="4000" b="1" dirty="0">
              <a:solidFill>
                <a:srgbClr val="00AE9D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400" dirty="0"/>
              <a:t>Here is a standard CV format</a:t>
            </a:r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lang="en" dirty="0"/>
          </a:p>
          <a:p>
            <a:pPr marL="0" lvl="0" indent="0">
              <a:buNone/>
            </a:pPr>
            <a:r>
              <a:rPr lang="en-US" dirty="0">
                <a:hlinkClick r:id="rId3"/>
              </a:rPr>
              <a:t>https://europass.cedefop.europa.eu/</a:t>
            </a:r>
            <a:r>
              <a:rPr lang="en-US" dirty="0"/>
              <a:t> </a:t>
            </a:r>
            <a:endParaRPr sz="2400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103" y="964848"/>
            <a:ext cx="2270702" cy="3213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219650"/>
      </p:ext>
    </p:extLst>
  </p:cSld>
  <p:clrMapOvr>
    <a:masterClrMapping/>
  </p:clrMapOvr>
</p:sld>
</file>

<file path=ppt/theme/theme1.xml><?xml version="1.0" encoding="utf-8"?>
<a:theme xmlns:a="http://schemas.openxmlformats.org/drawingml/2006/main" name="Escalus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1603</TotalTime>
  <Words>884</Words>
  <Application>Microsoft Office PowerPoint</Application>
  <PresentationFormat>On-screen Show (16:9)</PresentationFormat>
  <Paragraphs>138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Karla</vt:lpstr>
      <vt:lpstr>Arial</vt:lpstr>
      <vt:lpstr>Raleway</vt:lpstr>
      <vt:lpstr>Escalus template</vt:lpstr>
      <vt:lpstr>How to apply for an Erasmus+ Mobility:  a step by step guide  </vt:lpstr>
      <vt:lpstr>Welcome!</vt:lpstr>
      <vt:lpstr>All information and calls for Erasmus+ mobilities are published on the  College and mobility websites: www.vts.su.ac.rs and  https://www.vts.su.ac.rs/mobility-news </vt:lpstr>
      <vt:lpstr>International  Office</vt:lpstr>
      <vt:lpstr>This guide will give you useful tips: </vt:lpstr>
      <vt:lpstr>Want to apply for a mobility?  What documents do you need?</vt:lpstr>
      <vt:lpstr>1. CV (Curriculum Vitae)</vt:lpstr>
      <vt:lpstr>CV (Curriculum Vitae) </vt:lpstr>
      <vt:lpstr>PowerPoint Presentation</vt:lpstr>
      <vt:lpstr>2. Motivation letter</vt:lpstr>
      <vt:lpstr>Motivation letter tips – 1: </vt:lpstr>
      <vt:lpstr>Motivation letter tips – 2:</vt:lpstr>
      <vt:lpstr>Motivation letter sample:</vt:lpstr>
      <vt:lpstr>Useful links for motivation letter: </vt:lpstr>
      <vt:lpstr>3. Letter of recommendation</vt:lpstr>
      <vt:lpstr>Letter of recommendation tips – 1: </vt:lpstr>
      <vt:lpstr>Letter of recommendation tips – 2: </vt:lpstr>
      <vt:lpstr>4. Transcript of records (grades)</vt:lpstr>
      <vt:lpstr>Why do you need a transcript of records? </vt:lpstr>
      <vt:lpstr>Who issues a transcript of records? </vt:lpstr>
      <vt:lpstr>5. Learning Agreement</vt:lpstr>
      <vt:lpstr>Includes: </vt:lpstr>
      <vt:lpstr>Why do you need this? </vt:lpstr>
      <vt:lpstr>6. Foreign Language Certificate</vt:lpstr>
      <vt:lpstr>Confirming you knowledge of English</vt:lpstr>
      <vt:lpstr>What is the Online Linguistic Support?</vt:lpstr>
      <vt:lpstr>Improve your English! Take a language course! </vt:lpstr>
      <vt:lpstr>Language course in Serbian</vt:lpstr>
      <vt:lpstr>You’re almost there…</vt:lpstr>
      <vt:lpstr>PowerPoint Presentation</vt:lpstr>
      <vt:lpstr>Check if Subotica Tech has a signed Inter-Institutional Agreement with the institution of your choice</vt:lpstr>
      <vt:lpstr>PowerPoint Presentation</vt:lpstr>
      <vt:lpstr>PowerPoint Presentation</vt:lpstr>
      <vt:lpstr>8. Make the most of your mobility!</vt:lpstr>
      <vt:lpstr>Good luck with your mobility application!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>Livi</dc:creator>
  <cp:lastModifiedBy>Livi</cp:lastModifiedBy>
  <cp:revision>152</cp:revision>
  <dcterms:modified xsi:type="dcterms:W3CDTF">2019-01-21T09:28:50Z</dcterms:modified>
</cp:coreProperties>
</file>